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73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21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948" y="609600"/>
            <a:ext cx="5404104" cy="3282696"/>
          </a:xfrm>
          <a:prstGeom prst="roundRect">
            <a:avLst>
              <a:gd name="adj" fmla="val 10522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vert="horz" lIns="91440" tIns="182880" rIns="91440" bIns="18288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342900" indent="-342900" algn="ctr" defTabSz="914400" rtl="0" eaLnBrk="1" latinLnBrk="0" hangingPunct="1">
              <a:lnSpc>
                <a:spcPts val="5200"/>
              </a:lnSpc>
              <a:spcBef>
                <a:spcPts val="2000"/>
              </a:spcBef>
              <a:buSzPct val="80000"/>
              <a:buFont typeface="Wingdings" pitchFamily="2" charset="2"/>
              <a:buNone/>
              <a:defRPr sz="5400" b="1" kern="1200" baseline="0">
                <a:gradFill>
                  <a:gsLst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191000"/>
            <a:ext cx="5029200" cy="1447800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F9BB-31FF-E442-A3A6-FD3F7AC95891}" type="datetimeFigureOut">
              <a:rPr lang="en-US" smtClean="0"/>
              <a:pPr/>
              <a:t>9/27/12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C145-317C-4DEC-9A6B-045D66B7A0F9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F9BB-31FF-E442-A3A6-FD3F7AC95891}" type="datetimeFigureOut">
              <a:rPr lang="en-US" smtClean="0"/>
              <a:pPr/>
              <a:t>9/27/12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3C47-4E64-2449-A623-3B8E76B816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807293" cy="968189"/>
          </a:xfr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b="1" kern="1200" baseline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807293" cy="3585882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>
              <a:lnSpc>
                <a:spcPct val="110000"/>
              </a:lnSpc>
              <a:buNone/>
              <a:defRPr sz="20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00600" y="671514"/>
            <a:ext cx="3810000" cy="4599734"/>
          </a:xfrm>
          <a:prstGeom prst="roundRect">
            <a:avLst>
              <a:gd name="adj" fmla="val 439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>
            <a:noAutofit/>
            <a:scene3d>
              <a:camera prst="orthographicFront"/>
              <a:lightRig rig="chilly" dir="t"/>
            </a:scene3d>
            <a:sp3d extrusionH="6350">
              <a:bevelT w="19050" h="12700" prst="softRound"/>
              <a:extrusionClr>
                <a:schemeClr val="bg1"/>
              </a:extrusionClr>
            </a:sp3d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SzPct val="80000"/>
              <a:buFont typeface="Wingdings" pitchFamily="2" charset="2"/>
              <a:buNone/>
              <a:defRPr sz="24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innerShdw blurRad="63500" dist="25400" dir="10800000">
                    <a:schemeClr val="bg1">
                      <a:alpha val="50000"/>
                    </a:scheme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0306"/>
            <a:ext cx="5484813" cy="1143000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00" y="1747839"/>
            <a:ext cx="7823200" cy="4316411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F9BB-31FF-E442-A3A6-FD3F7AC95891}" type="datetimeFigureOut">
              <a:rPr lang="en-US" smtClean="0"/>
              <a:pPr/>
              <a:t>9/27/12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3C47-4E64-2449-A623-3B8E76B81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2082" y="389966"/>
            <a:ext cx="1524000" cy="5736198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399" y="644525"/>
            <a:ext cx="6399213" cy="5419726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F9BB-31FF-E442-A3A6-FD3F7AC95891}" type="datetimeFigureOut">
              <a:rPr lang="en-US" smtClean="0"/>
              <a:pPr/>
              <a:t>9/27/12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3C47-4E64-2449-A623-3B8E76B81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F9BB-31FF-E442-A3A6-FD3F7AC95891}" type="datetimeFigureOut">
              <a:rPr lang="en-US" smtClean="0"/>
              <a:pPr/>
              <a:t>9/27/12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3C47-4E64-2449-A623-3B8E76B81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881187" y="631824"/>
            <a:ext cx="5407025" cy="3281363"/>
          </a:xfrm>
          <a:prstGeom prst="roundRect">
            <a:avLst>
              <a:gd name="adj" fmla="val 888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368" y="4495800"/>
            <a:ext cx="7827264" cy="1219200"/>
          </a:xfrm>
        </p:spPr>
        <p:txBody>
          <a:bodyPr anchor="b" anchorCtr="0">
            <a:noAutofit/>
          </a:bodyPr>
          <a:lstStyle>
            <a:lvl1pPr>
              <a:lnSpc>
                <a:spcPts val="5200"/>
              </a:lnSpc>
              <a:defRPr sz="48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" y="5715000"/>
            <a:ext cx="7827264" cy="501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21132"/>
            <a:ext cx="2133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74F9BB-31FF-E442-A3A6-FD3F7AC95891}" type="datetimeFigureOut">
              <a:rPr lang="en-US" smtClean="0"/>
              <a:pPr/>
              <a:t>9/27/12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2541"/>
            <a:ext cx="2895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2541"/>
            <a:ext cx="2133600" cy="300318"/>
          </a:xfrm>
        </p:spPr>
        <p:txBody>
          <a:bodyPr/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13C47-4E64-2449-A623-3B8E76B81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2424953"/>
            <a:ext cx="7823200" cy="1474788"/>
          </a:xfrm>
        </p:spPr>
        <p:txBody>
          <a:bodyPr anchor="b" anchorCtr="0"/>
          <a:lstStyle>
            <a:lvl1pPr algn="ctr">
              <a:defRPr sz="4800" b="1" cap="none" baseline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0" y="3913188"/>
            <a:ext cx="7823200" cy="5546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F9BB-31FF-E442-A3A6-FD3F7AC95891}" type="datetimeFigureOut">
              <a:rPr lang="en-US" smtClean="0"/>
              <a:pPr/>
              <a:t>9/27/12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47838"/>
            <a:ext cx="3563470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747838"/>
            <a:ext cx="3565526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F9BB-31FF-E442-A3A6-FD3F7AC95891}" type="datetimeFigureOut">
              <a:rPr lang="en-US" smtClean="0"/>
              <a:pPr/>
              <a:t>9/27/12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3C47-4E64-2449-A623-3B8E76B81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8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398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71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71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F9BB-31FF-E442-A3A6-FD3F7AC95891}" type="datetimeFigureOut">
              <a:rPr lang="en-US" smtClean="0"/>
              <a:pPr/>
              <a:t>9/27/12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3C47-4E64-2449-A623-3B8E76B81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F9BB-31FF-E442-A3A6-FD3F7AC95891}" type="datetimeFigureOut">
              <a:rPr lang="en-US" smtClean="0"/>
              <a:pPr/>
              <a:t>9/27/12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3C47-4E64-2449-A623-3B8E76B81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F9BB-31FF-E442-A3A6-FD3F7AC95891}" type="datetimeFigureOut">
              <a:rPr lang="en-US" smtClean="0"/>
              <a:pPr/>
              <a:t>9/27/12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3C47-4E64-2449-A623-3B8E76B81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794760" cy="968189"/>
          </a:xfrm>
        </p:spPr>
        <p:txBody>
          <a:bodyPr anchor="b"/>
          <a:lstStyle>
            <a:lvl1pPr algn="l">
              <a:lnSpc>
                <a:spcPts val="4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58906"/>
            <a:ext cx="3794760" cy="5405719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>
                <a:effectLst/>
              </a:defRPr>
            </a:lvl1pPr>
            <a:lvl2pPr>
              <a:spcBef>
                <a:spcPts val="2000"/>
              </a:spcBef>
              <a:defRPr sz="2000">
                <a:effectLst/>
              </a:defRPr>
            </a:lvl2pPr>
            <a:lvl3pPr>
              <a:spcBef>
                <a:spcPts val="2000"/>
              </a:spcBef>
              <a:defRPr sz="1800">
                <a:effectLst/>
              </a:defRPr>
            </a:lvl3pPr>
            <a:lvl4pPr>
              <a:spcBef>
                <a:spcPts val="2000"/>
              </a:spcBef>
              <a:defRPr sz="1800">
                <a:effectLst/>
              </a:defRPr>
            </a:lvl4pPr>
            <a:lvl5pPr>
              <a:spcBef>
                <a:spcPts val="2000"/>
              </a:spcBef>
              <a:defRPr sz="1800">
                <a:effectLst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794760" cy="38144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0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F9BB-31FF-E442-A3A6-FD3F7AC95891}" type="datetimeFigureOut">
              <a:rPr lang="en-US" smtClean="0"/>
              <a:pPr/>
              <a:t>9/27/12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1264024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ctr">
            <a:noAutofit/>
            <a:sp3d extrusionH="12700">
              <a:extrusionClr>
                <a:schemeClr val="bg1"/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47838"/>
            <a:ext cx="7313613" cy="4303338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D74F9BB-31FF-E442-A3A6-FD3F7AC95891}" type="datetimeFigureOut">
              <a:rPr lang="en-US" smtClean="0"/>
              <a:pPr/>
              <a:t>9/27/12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25988"/>
            <a:ext cx="2895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DD13C47-4E64-2449-A623-3B8E76B81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  <p:sldLayoutId id="2147483985" r:id="rId12"/>
  </p:sldLayoutIdLst>
  <p:txStyles>
    <p:titleStyle>
      <a:lvl1pPr algn="ctr" defTabSz="914400" rtl="0" eaLnBrk="1" latinLnBrk="0" hangingPunct="1">
        <a:lnSpc>
          <a:spcPts val="5600"/>
        </a:lnSpc>
        <a:spcBef>
          <a:spcPct val="0"/>
        </a:spcBef>
        <a:buNone/>
        <a:defRPr sz="5400" b="1" kern="1200" baseline="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SzPct val="80000"/>
        <a:buFont typeface="Wingdings" pitchFamily="2" charset="2"/>
        <a:buChar char="l"/>
        <a:defRPr sz="24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2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0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HMUN:</a:t>
            </a:r>
            <a:br>
              <a:rPr lang="en-US" dirty="0" smtClean="0"/>
            </a:br>
            <a:r>
              <a:rPr lang="en-US" dirty="0" smtClean="0"/>
              <a:t>Government/Politics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Leah, </a:t>
            </a:r>
            <a:r>
              <a:rPr lang="en-US" dirty="0" err="1" smtClean="0"/>
              <a:t>Madhavika</a:t>
            </a:r>
            <a:r>
              <a:rPr lang="en-US" dirty="0" smtClean="0"/>
              <a:t>, Seya </a:t>
            </a:r>
            <a:r>
              <a:rPr lang="en-US" dirty="0" smtClean="0"/>
              <a:t>and Vanina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Republic: a state in which supreme power is held by the people and their elected representatives, and which has an elected or nominated president rather than a monarch. The president of Sri Lanka is the head of government and state.</a:t>
            </a:r>
          </a:p>
          <a:p>
            <a:r>
              <a:rPr lang="en-US" dirty="0" smtClean="0"/>
              <a:t>Democratic Socialists Republic</a:t>
            </a:r>
          </a:p>
          <a:p>
            <a:r>
              <a:rPr lang="en-US" dirty="0" smtClean="0"/>
              <a:t>Multi party system with two main parties: </a:t>
            </a:r>
          </a:p>
          <a:p>
            <a:r>
              <a:rPr lang="en-US" dirty="0" smtClean="0"/>
              <a:t>Sri Lanka Freedom Party (socialists) and United National Party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Legislative power: the parliament and the government. The judiciary is independent of the executive and the legislature.</a:t>
            </a:r>
          </a:p>
          <a:p>
            <a:r>
              <a:rPr lang="en-US" dirty="0" smtClean="0"/>
              <a:t>The judiciary is independent of the executive and the legislature. </a:t>
            </a:r>
          </a:p>
          <a:p>
            <a:r>
              <a:rPr lang="en-US" dirty="0" smtClean="0"/>
              <a:t>The politics in Sri Lanka are a reflection on the historical and political history between the two main ethnic groups: Sinhala and Tamils.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independence in 1948, Sri Lanka, was commonwealth realm, with  the monarch represented by the Governor General. </a:t>
            </a:r>
          </a:p>
          <a:p>
            <a:r>
              <a:rPr lang="en-US" dirty="0" smtClean="0"/>
              <a:t>In 1971, Sri Lanka became a republic within the Commonwealth of Nations, with the last  governor general becoming the first President.</a:t>
            </a:r>
          </a:p>
          <a:p>
            <a:r>
              <a:rPr lang="en-US" dirty="0" smtClean="0"/>
              <a:t>For the years of independence, the country has embraced democratic  values, international nonalignment and encouragement of Sinhalese cultures.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47838"/>
            <a:ext cx="3563470" cy="431678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Currently, the president </a:t>
            </a:r>
            <a:r>
              <a:rPr lang="en-US" dirty="0" smtClean="0"/>
              <a:t>is </a:t>
            </a:r>
            <a:r>
              <a:rPr lang="en-US" dirty="0" err="1" smtClean="0"/>
              <a:t>Mahinda</a:t>
            </a:r>
            <a:r>
              <a:rPr lang="en-US" dirty="0" smtClean="0"/>
              <a:t> </a:t>
            </a:r>
            <a:r>
              <a:rPr lang="en-US" dirty="0" err="1" smtClean="0"/>
              <a:t>Rajapaska</a:t>
            </a:r>
            <a:r>
              <a:rPr lang="en-US" dirty="0" smtClean="0"/>
              <a:t> (United People’s Freedom Alliance). </a:t>
            </a:r>
            <a:endParaRPr lang="en-US" dirty="0"/>
          </a:p>
          <a:p>
            <a:r>
              <a:rPr lang="en-US" dirty="0" smtClean="0"/>
              <a:t>The judiciary system consists of a Supreme Court, Court of Appeal, High Court and other lower levels courts.</a:t>
            </a:r>
          </a:p>
          <a:p>
            <a:r>
              <a:rPr lang="en-US" dirty="0" smtClean="0"/>
              <a:t>The legal system is influenced by diverse cultural influences.</a:t>
            </a:r>
          </a:p>
          <a:p>
            <a:r>
              <a:rPr lang="en-US" dirty="0" smtClean="0"/>
              <a:t>They have ministries of: Religious Affairs, Defence, Public Security, Law &amp; Order and Finance &amp; Planning. 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438" r="438"/>
          <a:stretch>
            <a:fillRect/>
          </a:stretch>
        </p:blipFill>
        <p:spPr>
          <a:xfrm>
            <a:off x="4790289" y="1747839"/>
            <a:ext cx="3222920" cy="3636400"/>
          </a:xfrm>
        </p:spPr>
      </p:pic>
      <p:sp>
        <p:nvSpPr>
          <p:cNvPr id="6" name="TextBox 5"/>
          <p:cNvSpPr txBox="1"/>
          <p:nvPr/>
        </p:nvSpPr>
        <p:spPr>
          <a:xfrm>
            <a:off x="4790289" y="5618935"/>
            <a:ext cx="3222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Mahinda</a:t>
            </a:r>
            <a:r>
              <a:rPr lang="en-US" dirty="0" smtClean="0"/>
              <a:t> </a:t>
            </a:r>
            <a:r>
              <a:rPr lang="en-US" dirty="0" err="1" smtClean="0"/>
              <a:t>Rajapaska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Sri Lanka follows a non-aligned policy but has been seeking closer relations with the US since December 1977.</a:t>
            </a:r>
          </a:p>
          <a:p>
            <a:r>
              <a:rPr lang="en-US" dirty="0" smtClean="0"/>
              <a:t>It participates in multilateral diplomacy, particularly in the United Nations. </a:t>
            </a:r>
          </a:p>
          <a:p>
            <a:r>
              <a:rPr lang="en-US" dirty="0" smtClean="0"/>
              <a:t>Sri Lanka strives to promote sovereignty, independence and the development in the world.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udio">
  <a:themeElements>
    <a:clrScheme name="Studio">
      <a:dk1>
        <a:sysClr val="windowText" lastClr="000000"/>
      </a:dk1>
      <a:lt1>
        <a:sysClr val="window" lastClr="FFFFFF"/>
      </a:lt1>
      <a:dk2>
        <a:srgbClr val="535252"/>
      </a:dk2>
      <a:lt2>
        <a:srgbClr val="AAB5C2"/>
      </a:lt2>
      <a:accent1>
        <a:srgbClr val="F7901E"/>
      </a:accent1>
      <a:accent2>
        <a:srgbClr val="FEC60B"/>
      </a:accent2>
      <a:accent3>
        <a:srgbClr val="9FE62F"/>
      </a:accent3>
      <a:accent4>
        <a:srgbClr val="4EA5D1"/>
      </a:accent4>
      <a:accent5>
        <a:srgbClr val="1C4596"/>
      </a:accent5>
      <a:accent6>
        <a:srgbClr val="542D90"/>
      </a:accent6>
      <a:hlink>
        <a:srgbClr val="ED2024"/>
      </a:hlink>
      <a:folHlink>
        <a:srgbClr val="BD912D"/>
      </a:folHlink>
    </a:clrScheme>
    <a:fontScheme name="Studio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Studio">
      <a:fillStyleLst>
        <a:solidFill>
          <a:schemeClr val="phClr"/>
        </a:solidFill>
        <a:gradFill rotWithShape="1">
          <a:gsLst>
            <a:gs pos="3800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</a:schemeClr>
            </a:gs>
            <a:gs pos="60000">
              <a:schemeClr val="phClr"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phClr">
                <a:shade val="20000"/>
                <a:satMod val="100000"/>
                <a:lumMod val="100000"/>
              </a:schemeClr>
            </a:gs>
          </a:gsLst>
          <a:lin ang="5400000" scaled="0"/>
        </a:gradFill>
      </a:fillStyleLst>
      <a:lnStyleLst>
        <a:ln w="285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01600" stA="26000" endPos="20000" dist="12700" dir="5400000" sy="-100000" rotWithShape="0"/>
          </a:effectLst>
        </a:effectStyle>
        <a:effectStyle>
          <a:effectLst>
            <a:outerShdw blurRad="444500" dist="317500" dir="5400000" sx="90000" sy="-2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chilly" dir="t"/>
          </a:scene3d>
          <a:sp3d contourW="12700" prstMaterial="softEdge">
            <a:bevelT w="63500" h="2540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30000">
              <a:schemeClr val="phClr">
                <a:tint val="10000"/>
                <a:alpha val="80000"/>
                <a:satMod val="300000"/>
              </a:schemeClr>
            </a:gs>
            <a:gs pos="100000">
              <a:schemeClr val="phClr">
                <a:tint val="80000"/>
                <a:shade val="100000"/>
                <a:alpha val="100000"/>
                <a:satMod val="200000"/>
              </a:schemeClr>
            </a:gs>
          </a:gsLst>
          <a:lin ang="5400000" scaled="1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Studio.thmx</Template>
  <TotalTime>2250</TotalTime>
  <Words>322</Words>
  <Application>Microsoft Macintosh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Studio</vt:lpstr>
      <vt:lpstr>HMUN: Government/Politics</vt:lpstr>
      <vt:lpstr>Structure</vt:lpstr>
      <vt:lpstr>Structure</vt:lpstr>
      <vt:lpstr>History</vt:lpstr>
      <vt:lpstr>Current</vt:lpstr>
      <vt:lpstr>International relations</vt:lpstr>
    </vt:vector>
  </TitlesOfParts>
  <Company>AISK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HMUN: Government/Politics</dc:title>
  <dc:creator>Leah Barnett</dc:creator>
  <cp:lastModifiedBy>Vanina Morrison</cp:lastModifiedBy>
  <cp:revision>5</cp:revision>
  <dcterms:created xsi:type="dcterms:W3CDTF">2012-09-26T23:31:31Z</dcterms:created>
  <dcterms:modified xsi:type="dcterms:W3CDTF">2012-09-27T20:35:21Z</dcterms:modified>
</cp:coreProperties>
</file>